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7" r:id="rId28"/>
    <p:sldId id="280" r:id="rId29"/>
    <p:sldId id="281" r:id="rId30"/>
    <p:sldId id="282" r:id="rId31"/>
    <p:sldId id="283" r:id="rId32"/>
    <p:sldId id="284" r:id="rId33"/>
    <p:sldId id="288" r:id="rId34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Harlow Solid Italic" panose="04030604020F02020D02" pitchFamily="82" charset="0"/>
      <p:italic r:id="rId41"/>
    </p:embeddedFont>
    <p:embeddedFont>
      <p:font typeface="Arial Black" panose="020B0A04020102020204" pitchFamily="34" charset="0"/>
      <p:bold r:id="rId42"/>
    </p:embeddedFont>
    <p:embeddedFont>
      <p:font typeface="Source Serif Pro" panose="020B0604020202020204" charset="0"/>
      <p:regular r:id="rId43"/>
      <p:bold r:id="rId44"/>
      <p:italic r:id="rId45"/>
      <p:boldItalic r:id="rId46"/>
    </p:embeddedFont>
    <p:embeddedFont>
      <p:font typeface="Roboto Slab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F1B269-9C99-49B7-8B25-50822BA31D7A}">
  <a:tblStyle styleId="{22F1B269-9C99-49B7-8B25-50822BA31D7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285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285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94660"/>
  </p:normalViewPr>
  <p:slideViewPr>
    <p:cSldViewPr snapToGrid="0">
      <p:cViewPr>
        <p:scale>
          <a:sx n="87" d="100"/>
          <a:sy n="87" d="100"/>
        </p:scale>
        <p:origin x="1110" y="6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9908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0bc9637c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0bc9637c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261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0bc9637c2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0bc9637c2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777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0bc9637c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0bc9637c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964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0bc9637c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0bc9637c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083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0bc9637c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0bc9637c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608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0bc9637c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210bc9637c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843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0bc9637c2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10bc9637c2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787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0bc9637c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0bc9637c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635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0bc9637c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10bc9637c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309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0bc9637c2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10bc9637c2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758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10bc9637c2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10bc9637c2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25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0bc9637c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0bc9637c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60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0bc9637c2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0bc9637c2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418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0bc9637c2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10bc9637c2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050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0bc9637c2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0bc9637c2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882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0bc9637c2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0bc9637c2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250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0bc9637c2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0bc9637c2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353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0bc9637c2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0bc9637c2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77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0bc9637c2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0bc9637c2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656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0bc9637c2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0bc9637c2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452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0bc9637c2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10bc9637c2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74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0bc9637c2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0bc9637c2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53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0bc9637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0bc9637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197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0bc9637c2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10bc9637c2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67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0bc9637c2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0bc9637c2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898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0bc9637c2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0bc9637c2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305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0bc9637c2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0bc9637c2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73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0bc9637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0bc9637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0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0bc9637c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0bc9637c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392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0bc9637c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0bc9637c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43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0bc9637c2_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0bc9637c2_0_1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04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0bc9637c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0bc9637c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89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0bc9637c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0bc9637c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33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304271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100" tIns="35550" rIns="71100" bIns="3555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100" tIns="35550" rIns="71100" bIns="35550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100" tIns="35550" rIns="71100" bIns="3555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11" Type="http://schemas.openxmlformats.org/officeDocument/2006/relationships/image" Target="../media/image27.jpeg"/><Relationship Id="rId5" Type="http://schemas.openxmlformats.org/officeDocument/2006/relationships/image" Target="../media/image22.jpg"/><Relationship Id="rId10" Type="http://schemas.openxmlformats.org/officeDocument/2006/relationships/image" Target="../media/image26.jpeg"/><Relationship Id="rId4" Type="http://schemas.openxmlformats.org/officeDocument/2006/relationships/image" Target="../media/image12.jp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10" Type="http://schemas.openxmlformats.org/officeDocument/2006/relationships/image" Target="../media/image60.pn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vercarebd.com/heart-disease-the-new-concern-for-young-people/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newagebd.net/article/51904/cardiac-patients-rising-in-bangladesh-25-lakh-die-annuall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urworldindata.org/grapher/cardiovascular-disease-death-rates?tab=table" TargetMode="External"/><Relationship Id="rId5" Type="http://schemas.openxmlformats.org/officeDocument/2006/relationships/hyperlink" Target="https://www.evercarebd.com/heart-disease-the-new-concern-for-young-people/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aholdencirm.files.wordpress.com/2020/10/f0236293-illustration_of_a_man_s_heart.jpg?w=7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61;p14"/>
          <p:cNvSpPr txBox="1"/>
          <p:nvPr/>
        </p:nvSpPr>
        <p:spPr>
          <a:xfrm>
            <a:off x="2859048" y="111605"/>
            <a:ext cx="3415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PhonoTrack</a:t>
            </a:r>
            <a:endParaRPr sz="4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64696" y="922772"/>
            <a:ext cx="817069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</a:t>
            </a:r>
            <a:r>
              <a:rPr lang="e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Rate and Blood Pressure </a:t>
            </a:r>
            <a:r>
              <a:rPr lang="en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</a:t>
            </a:r>
            <a:r>
              <a:rPr lang="e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ystem </a:t>
            </a:r>
            <a:r>
              <a:rPr lang="e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Phonocardiogram</a:t>
            </a:r>
            <a:endParaRPr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43537"/>
            <a:ext cx="9144000" cy="57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180" y="2904190"/>
            <a:ext cx="3691890" cy="21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611393" y="1682444"/>
            <a:ext cx="2277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 : 03</a:t>
            </a:r>
            <a:endParaRPr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50749" y="2907258"/>
            <a:ext cx="4216199" cy="2141683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61912" y="3462564"/>
            <a:ext cx="2167853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Shahed Ahmed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 Engineering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BUET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43496" y="2904189"/>
            <a:ext cx="191903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u="sng" dirty="0">
                <a:solidFill>
                  <a:schemeClr val="dk1"/>
                </a:solidFill>
                <a:latin typeface="Times New Roman" panose="02020603050405020304" pitchFamily="18" charset="0"/>
                <a:ea typeface="Source Serif Pro"/>
                <a:cs typeface="Times New Roman" panose="02020603050405020304" pitchFamily="18" charset="0"/>
                <a:sym typeface="Source Serif Pro"/>
              </a:rPr>
              <a:t>Submitted</a:t>
            </a:r>
            <a:r>
              <a:rPr lang="en" sz="2000" u="sng" dirty="0">
                <a:solidFill>
                  <a:schemeClr val="dk1"/>
                </a:solidFill>
                <a:latin typeface="Times New Roman" panose="02020603050405020304" pitchFamily="18" charset="0"/>
                <a:ea typeface="Source Serif Pro"/>
                <a:cs typeface="Times New Roman" panose="02020603050405020304" pitchFamily="18" charset="0"/>
                <a:sym typeface="Source Serif Pro"/>
              </a:rPr>
              <a:t> </a:t>
            </a:r>
            <a:r>
              <a:rPr lang="en" sz="2000" i="1" u="sng" dirty="0">
                <a:solidFill>
                  <a:schemeClr val="dk1"/>
                </a:solidFill>
                <a:latin typeface="Times New Roman" panose="02020603050405020304" pitchFamily="18" charset="0"/>
                <a:ea typeface="Source Serif Pro"/>
                <a:cs typeface="Times New Roman" panose="02020603050405020304" pitchFamily="18" charset="0"/>
                <a:sym typeface="Source Serif Pro"/>
              </a:rPr>
              <a:t>to</a:t>
            </a:r>
            <a:r>
              <a:rPr lang="en" sz="2000" u="sng" dirty="0">
                <a:solidFill>
                  <a:schemeClr val="dk1"/>
                </a:solidFill>
                <a:latin typeface="Times New Roman" panose="02020603050405020304" pitchFamily="18" charset="0"/>
                <a:ea typeface="Source Serif Pro"/>
                <a:cs typeface="Times New Roman" panose="02020603050405020304" pitchFamily="18" charset="0"/>
                <a:sym typeface="Source Serif Pro"/>
              </a:rPr>
              <a:t>:</a:t>
            </a:r>
            <a:endParaRPr sz="2000" dirty="0">
              <a:latin typeface="Times New Roman" panose="02020603050405020304" pitchFamily="18" charset="0"/>
              <a:ea typeface="Source Serif Pro"/>
              <a:cs typeface="Times New Roman" panose="02020603050405020304" pitchFamily="18" charset="0"/>
              <a:sym typeface="Source Serif Pro"/>
            </a:endParaRPr>
          </a:p>
        </p:txBody>
      </p:sp>
      <p:sp>
        <p:nvSpPr>
          <p:cNvPr id="12" name="Google Shape;67;p14"/>
          <p:cNvSpPr txBox="1"/>
          <p:nvPr/>
        </p:nvSpPr>
        <p:spPr>
          <a:xfrm>
            <a:off x="2416689" y="3462564"/>
            <a:ext cx="2167853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Jahin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Lecturer(PT)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 Engineering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BUET</a:t>
            </a:r>
            <a:endParaRPr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257050" y="35967"/>
            <a:ext cx="393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Components</a:t>
            </a:r>
            <a:endParaRPr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Google Shape;210;p22" descr="Digital Blood Pressure Machine Bp Machine Accurate Bp Check Machine: Buy  Online at Best Prices in Bangladesh | Daraz.com.b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0189" y="2805843"/>
            <a:ext cx="1999526" cy="132062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5">
            <a:alphaModFix/>
          </a:blip>
          <a:srcRect t="11429" b="9524"/>
          <a:stretch/>
        </p:blipFill>
        <p:spPr>
          <a:xfrm>
            <a:off x="4473218" y="1026907"/>
            <a:ext cx="1362796" cy="12019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3794" y="1026907"/>
            <a:ext cx="1297740" cy="110818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8997" y="2805844"/>
            <a:ext cx="1313777" cy="121751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009384" y="2805844"/>
            <a:ext cx="1102725" cy="121751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9409" y="1032391"/>
            <a:ext cx="1102700" cy="110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74" name="Picture 2" descr="Arduino Uno R3 Robotics Bangladesh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0" y="2806992"/>
            <a:ext cx="1526899" cy="132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ister aneroid sphygmomanomet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19" y="768390"/>
            <a:ext cx="1762035" cy="16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82;p20"/>
          <p:cNvSpPr txBox="1"/>
          <p:nvPr/>
        </p:nvSpPr>
        <p:spPr>
          <a:xfrm>
            <a:off x="888237" y="2150928"/>
            <a:ext cx="1345018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 mm condese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</a:p>
        </p:txBody>
      </p:sp>
      <p:sp>
        <p:nvSpPr>
          <p:cNvPr id="15" name="Google Shape;182;p20"/>
          <p:cNvSpPr txBox="1"/>
          <p:nvPr/>
        </p:nvSpPr>
        <p:spPr>
          <a:xfrm>
            <a:off x="2643794" y="2165021"/>
            <a:ext cx="129774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Microphone</a:t>
            </a:r>
            <a:endParaRPr lang="en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82;p20"/>
          <p:cNvSpPr txBox="1"/>
          <p:nvPr/>
        </p:nvSpPr>
        <p:spPr>
          <a:xfrm>
            <a:off x="4537032" y="2249659"/>
            <a:ext cx="134501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ECG sensor</a:t>
            </a:r>
          </a:p>
        </p:txBody>
      </p:sp>
      <p:sp>
        <p:nvSpPr>
          <p:cNvPr id="17" name="Google Shape;182;p20"/>
          <p:cNvSpPr txBox="1"/>
          <p:nvPr/>
        </p:nvSpPr>
        <p:spPr>
          <a:xfrm>
            <a:off x="6645674" y="2292895"/>
            <a:ext cx="134501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Sphygmomanometer</a:t>
            </a:r>
            <a:endParaRPr lang="en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182;p20"/>
          <p:cNvSpPr txBox="1"/>
          <p:nvPr/>
        </p:nvSpPr>
        <p:spPr>
          <a:xfrm>
            <a:off x="881232" y="4065740"/>
            <a:ext cx="134501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Diaphragm</a:t>
            </a:r>
            <a:endParaRPr lang="en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182;p20"/>
          <p:cNvSpPr txBox="1"/>
          <p:nvPr/>
        </p:nvSpPr>
        <p:spPr>
          <a:xfrm>
            <a:off x="2627756" y="4065740"/>
            <a:ext cx="134501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LCD Display</a:t>
            </a:r>
            <a:endParaRPr lang="en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61663" y="972274"/>
            <a:ext cx="1859191" cy="13206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86886" y="2805843"/>
            <a:ext cx="1859191" cy="13206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Google Shape;182;p20"/>
          <p:cNvSpPr txBox="1"/>
          <p:nvPr/>
        </p:nvSpPr>
        <p:spPr>
          <a:xfrm>
            <a:off x="4433382" y="4126464"/>
            <a:ext cx="134501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endParaRPr lang="en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182;p20"/>
          <p:cNvSpPr txBox="1"/>
          <p:nvPr/>
        </p:nvSpPr>
        <p:spPr>
          <a:xfrm>
            <a:off x="6787443" y="4108542"/>
            <a:ext cx="1345018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Sphygmomanometer</a:t>
            </a:r>
            <a:endParaRPr lang="e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477288" y="46525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Algorithm Module : Preprocessing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4084276" y="3721625"/>
            <a:ext cx="555000" cy="626400"/>
          </a:xfrm>
          <a:prstGeom prst="lef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6168501" y="3677075"/>
            <a:ext cx="555000" cy="626400"/>
          </a:xfrm>
          <a:prstGeom prst="lef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6155556" y="1409675"/>
            <a:ext cx="555000" cy="715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4084281" y="1409675"/>
            <a:ext cx="555000" cy="715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2013006" y="1409675"/>
            <a:ext cx="555000" cy="715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477288" y="999582"/>
            <a:ext cx="1535700" cy="153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Signal Acquisition via module</a:t>
            </a: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2555047" y="999581"/>
            <a:ext cx="1535700" cy="153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Resampling</a:t>
            </a:r>
            <a:endParaRPr sz="16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4632788" y="999582"/>
            <a:ext cx="1535700" cy="153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Normalization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6710541" y="999582"/>
            <a:ext cx="1535700" cy="153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5FF83"/>
              </a:gs>
              <a:gs pos="100000">
                <a:srgbClr val="E3F609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Scaling</a:t>
            </a: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6710538" y="3266969"/>
            <a:ext cx="1535700" cy="153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Extracting Frames</a:t>
            </a: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4632788" y="3266976"/>
            <a:ext cx="1535700" cy="153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Denoising </a:t>
            </a: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2555038" y="3266972"/>
            <a:ext cx="1535700" cy="153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Denoised</a:t>
            </a: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Signal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7094550" y="2535274"/>
            <a:ext cx="767700" cy="7317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74500" y="0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Algorithm Module : HR and BP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4837325" y="1297835"/>
            <a:ext cx="3458700" cy="3585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707275" y="1605885"/>
            <a:ext cx="1639500" cy="2063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6" name="Google Shape;246;p24"/>
          <p:cNvSpPr/>
          <p:nvPr/>
        </p:nvSpPr>
        <p:spPr>
          <a:xfrm rot="3170132">
            <a:off x="2337521" y="1054010"/>
            <a:ext cx="443466" cy="703869"/>
          </a:xfrm>
          <a:prstGeom prst="downArrow">
            <a:avLst>
              <a:gd name="adj1" fmla="val 50000"/>
              <a:gd name="adj2" fmla="val 44091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7" name="Google Shape;247;p24"/>
          <p:cNvSpPr/>
          <p:nvPr/>
        </p:nvSpPr>
        <p:spPr>
          <a:xfrm rot="-3761397">
            <a:off x="4311320" y="1066272"/>
            <a:ext cx="423055" cy="713677"/>
          </a:xfrm>
          <a:prstGeom prst="downArrow">
            <a:avLst>
              <a:gd name="adj1" fmla="val 50000"/>
              <a:gd name="adj2" fmla="val 5721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2573025" y="850835"/>
            <a:ext cx="1935600" cy="626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Denoised Frame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866575" y="1739310"/>
            <a:ext cx="1320900" cy="8511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Counting Systole Peaks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888625" y="2918210"/>
            <a:ext cx="1276800" cy="5511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Final HR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4977575" y="4432890"/>
            <a:ext cx="3178200" cy="276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BP Estimation 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2165325" y="2936973"/>
            <a:ext cx="2820000" cy="510300"/>
          </a:xfrm>
          <a:prstGeom prst="rightArrow">
            <a:avLst>
              <a:gd name="adj1" fmla="val 29701"/>
              <a:gd name="adj2" fmla="val 86465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1205425" y="2616010"/>
            <a:ext cx="643200" cy="276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6202475" y="1908310"/>
            <a:ext cx="505200" cy="213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5" name="Google Shape;255;p24"/>
          <p:cNvSpPr/>
          <p:nvPr/>
        </p:nvSpPr>
        <p:spPr>
          <a:xfrm flipH="1">
            <a:off x="6202475" y="2376739"/>
            <a:ext cx="505200" cy="213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4977575" y="2121910"/>
            <a:ext cx="3178200" cy="276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Thresholding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4977575" y="1519035"/>
            <a:ext cx="3178200" cy="3963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Peak Based Downsampling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6202475" y="2822323"/>
            <a:ext cx="505200" cy="213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4977575" y="2591960"/>
            <a:ext cx="3178200" cy="276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Feature Extraction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6202475" y="3302085"/>
            <a:ext cx="505200" cy="213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4977575" y="3055460"/>
            <a:ext cx="3178200" cy="276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Multivariate Regression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6202475" y="3736360"/>
            <a:ext cx="505200" cy="2379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4977575" y="3515685"/>
            <a:ext cx="3178200" cy="276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Coefficient Extraction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6202475" y="4194935"/>
            <a:ext cx="505200" cy="2379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4977575" y="3974283"/>
            <a:ext cx="3178200" cy="276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Semi Empirical Equation for BP</a:t>
            </a: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/>
        </p:nvSpPr>
        <p:spPr>
          <a:xfrm>
            <a:off x="314530" y="134347"/>
            <a:ext cx="63798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Heart Sound Location</a:t>
            </a:r>
            <a:endParaRPr lang="en" sz="18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Placement of  PhonoTrack device</a:t>
            </a:r>
          </a:p>
        </p:txBody>
      </p:sp>
      <p:sp>
        <p:nvSpPr>
          <p:cNvPr id="27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062" y="1443965"/>
            <a:ext cx="3161648" cy="152783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648490"/>
              </p:ext>
            </p:extLst>
          </p:nvPr>
        </p:nvGraphicFramePr>
        <p:xfrm>
          <a:off x="211660" y="1432535"/>
          <a:ext cx="5697650" cy="3045440"/>
        </p:xfrm>
        <a:graphic>
          <a:graphicData uri="http://schemas.openxmlformats.org/drawingml/2006/table">
            <a:tbl>
              <a:tblPr firstRow="1" bandRow="1">
                <a:tableStyleId>{22F1B269-9C99-49B7-8B25-50822BA31D7A}</a:tableStyleId>
              </a:tblPr>
              <a:tblGrid>
                <a:gridCol w="1139530"/>
                <a:gridCol w="1139530"/>
                <a:gridCol w="1139530"/>
                <a:gridCol w="1139530"/>
                <a:gridCol w="1139530"/>
              </a:tblGrid>
              <a:tr h="57656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Aortic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Tricuspid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Mitral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Pulmonary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5666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 of sound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intercostal, right sterna border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Fifth intercostal space, left sternal border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Fifth intercostal space, mid- clavicular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Second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intercostal, left sterna border</a:t>
                      </a:r>
                      <a:endParaRPr 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5666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Timing of sound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Aortic valve is heard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here during 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Tricuspid valve is heard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here during S1</a:t>
                      </a:r>
                      <a:endParaRPr 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Mitral valve is heard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here during S1</a:t>
                      </a:r>
                      <a:endParaRPr 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Pulmonary valve is heard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here during S2</a:t>
                      </a:r>
                      <a:endParaRPr 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Google Shape;182;p20"/>
          <p:cNvSpPr txBox="1"/>
          <p:nvPr/>
        </p:nvSpPr>
        <p:spPr>
          <a:xfrm>
            <a:off x="6361200" y="2994229"/>
            <a:ext cx="2542769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03: Placement of PhonoTrack device</a:t>
            </a:r>
            <a:endParaRPr lang="en" sz="1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Google Shape;182;p20"/>
          <p:cNvSpPr txBox="1"/>
          <p:nvPr/>
        </p:nvSpPr>
        <p:spPr>
          <a:xfrm>
            <a:off x="5909310" y="3590268"/>
            <a:ext cx="3161647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region of Tricuspid and pulmonary is the best placement for PCG signal.	 </a:t>
            </a:r>
            <a:endParaRPr lang="en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155100" y="1040749"/>
            <a:ext cx="8833800" cy="38433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00" tIns="47375" rIns="94800" bIns="47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6105" y="1211982"/>
            <a:ext cx="2922964" cy="32020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2" name="Google Shape;27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3930" y="1211982"/>
            <a:ext cx="3278660" cy="320203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3" name="Google Shape;273;p25"/>
          <p:cNvSpPr txBox="1"/>
          <p:nvPr/>
        </p:nvSpPr>
        <p:spPr>
          <a:xfrm>
            <a:off x="1958359" y="4461001"/>
            <a:ext cx="2958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Recording System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5433818" y="4460995"/>
            <a:ext cx="2958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in Human chest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5" name="Google Shape;275;p25"/>
          <p:cNvCxnSpPr/>
          <p:nvPr/>
        </p:nvCxnSpPr>
        <p:spPr>
          <a:xfrm>
            <a:off x="1321343" y="1726391"/>
            <a:ext cx="544500" cy="251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76" name="Google Shape;276;p25"/>
          <p:cNvCxnSpPr/>
          <p:nvPr/>
        </p:nvCxnSpPr>
        <p:spPr>
          <a:xfrm>
            <a:off x="1413840" y="2573298"/>
            <a:ext cx="544500" cy="3069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77" name="Google Shape;277;p25"/>
          <p:cNvCxnSpPr/>
          <p:nvPr/>
        </p:nvCxnSpPr>
        <p:spPr>
          <a:xfrm rot="10800000" flipH="1">
            <a:off x="1593607" y="3161626"/>
            <a:ext cx="364800" cy="69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78" name="Google Shape;278;p25"/>
          <p:cNvCxnSpPr/>
          <p:nvPr/>
        </p:nvCxnSpPr>
        <p:spPr>
          <a:xfrm rot="10800000" flipH="1">
            <a:off x="1413840" y="3661449"/>
            <a:ext cx="1268700" cy="18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79" name="Google Shape;279;p25"/>
          <p:cNvCxnSpPr/>
          <p:nvPr/>
        </p:nvCxnSpPr>
        <p:spPr>
          <a:xfrm rot="10800000" flipH="1">
            <a:off x="7526933" y="2411813"/>
            <a:ext cx="626700" cy="14727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280" name="Google Shape;280;p25"/>
          <p:cNvCxnSpPr/>
          <p:nvPr/>
        </p:nvCxnSpPr>
        <p:spPr>
          <a:xfrm rot="10800000" flipH="1">
            <a:off x="6912243" y="2100618"/>
            <a:ext cx="928200" cy="1715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281" name="Google Shape;281;p25"/>
          <p:cNvSpPr txBox="1"/>
          <p:nvPr/>
        </p:nvSpPr>
        <p:spPr>
          <a:xfrm>
            <a:off x="211734" y="1522772"/>
            <a:ext cx="11097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Diaphragm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412806" y="2380971"/>
            <a:ext cx="10008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Bluetooth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277722" y="2965413"/>
            <a:ext cx="1474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On/Off switch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358448" y="3407573"/>
            <a:ext cx="11097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Recording Device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7978995" y="2100696"/>
            <a:ext cx="573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Belt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7442981" y="1726391"/>
            <a:ext cx="11097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155100" y="-17101"/>
            <a:ext cx="685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Dataset Collection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Setup-1 (Bluetooth system)</a:t>
            </a:r>
            <a:endParaRPr sz="18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52061"/>
            <a:ext cx="9144000" cy="6629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/>
          <p:nvPr/>
        </p:nvSpPr>
        <p:spPr>
          <a:xfrm>
            <a:off x="148850" y="961898"/>
            <a:ext cx="8820600" cy="37524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00" tIns="47375" rIns="94800" bIns="47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075" y="1269275"/>
            <a:ext cx="2013574" cy="29883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6604" y="1091848"/>
            <a:ext cx="5486397" cy="14008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36599" y="2724475"/>
            <a:ext cx="5486401" cy="1584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26"/>
          <p:cNvSpPr txBox="1"/>
          <p:nvPr/>
        </p:nvSpPr>
        <p:spPr>
          <a:xfrm>
            <a:off x="0" y="4304414"/>
            <a:ext cx="2958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Recording System</a:t>
            </a:r>
            <a:endParaRPr sz="1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453853" y="961888"/>
            <a:ext cx="11097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Diaphragm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1847677" y="3582524"/>
            <a:ext cx="147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On/Off switch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2190763" y="2334327"/>
            <a:ext cx="1109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Recording Device</a:t>
            </a:r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2" name="Google Shape;302;p26"/>
          <p:cNvCxnSpPr/>
          <p:nvPr/>
        </p:nvCxnSpPr>
        <p:spPr>
          <a:xfrm>
            <a:off x="754913" y="1338059"/>
            <a:ext cx="106500" cy="292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303" name="Google Shape;303;p26"/>
          <p:cNvCxnSpPr/>
          <p:nvPr/>
        </p:nvCxnSpPr>
        <p:spPr>
          <a:xfrm>
            <a:off x="1372379" y="3320009"/>
            <a:ext cx="862200" cy="283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304" name="Google Shape;304;p26"/>
          <p:cNvCxnSpPr/>
          <p:nvPr/>
        </p:nvCxnSpPr>
        <p:spPr>
          <a:xfrm>
            <a:off x="2296634" y="2043665"/>
            <a:ext cx="576600" cy="3525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305" name="Google Shape;305;p26"/>
          <p:cNvSpPr txBox="1"/>
          <p:nvPr/>
        </p:nvSpPr>
        <p:spPr>
          <a:xfrm>
            <a:off x="4532102" y="2436493"/>
            <a:ext cx="3136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Activity: Silent, Not walking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4532101" y="4257608"/>
            <a:ext cx="3136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00" tIns="47375" rIns="94800" bIns="47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Activity: Normal, walking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272805" y="-28991"/>
            <a:ext cx="685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Dataset Collection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Setup-2 (Wired system)</a:t>
            </a:r>
            <a:endParaRPr sz="18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167349"/>
            <a:ext cx="9144000" cy="5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3537"/>
            <a:ext cx="9144000" cy="5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 txBox="1"/>
          <p:nvPr/>
        </p:nvSpPr>
        <p:spPr>
          <a:xfrm>
            <a:off x="169450" y="0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Dataset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5662255" y="4658895"/>
            <a:ext cx="2583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 04(b): 8s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PCG frame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5539087" y="2229171"/>
            <a:ext cx="283023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04(a): 8s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PCG frame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-87575" y="556888"/>
            <a:ext cx="4453835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dataset contains mean BP and simultaneous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 for ppg data in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subjects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subjects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HR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during data acquisition.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from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Tricuspid and Pulmonary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egion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better SNR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126875" y="1712445"/>
            <a:ext cx="4536565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Descriptions:</a:t>
            </a:r>
            <a:endParaRPr sz="13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Length:         8 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Seconds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Frames:    15 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Frames/subjects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Type:            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Non-overlapping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region:    </a:t>
            </a:r>
            <a:r>
              <a:rPr lang="en-US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Tricuspid, Pulmonary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Activities:                 Standing, sitting, walking, 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After light 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 Freq:        8000 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Hz.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Summary:</a:t>
            </a:r>
            <a:endParaRPr sz="138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PCG Frames : 315 Frames  (with ECG + BP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285 </a:t>
            </a: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 (with avg HR + BP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      : Train dataset (12 subjects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Test </a:t>
            </a:r>
            <a:r>
              <a:rPr lang="en" sz="13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   (9 subjects</a:t>
            </a:r>
            <a:r>
              <a:rPr lang="en" sz="13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3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1" name="Google Shape;3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888" y="2758720"/>
            <a:ext cx="4533672" cy="19001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2" name="Google Shape;3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888" y="683310"/>
            <a:ext cx="4533672" cy="1517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22400"/>
            <a:ext cx="91440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/>
        </p:nvSpPr>
        <p:spPr>
          <a:xfrm>
            <a:off x="312688" y="-64341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Results</a:t>
            </a:r>
            <a:r>
              <a:rPr lang="en" sz="18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 (Preprocessing Signals)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pic>
        <p:nvPicPr>
          <p:cNvPr id="330" name="Google Shape;3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00" y="548575"/>
            <a:ext cx="8518625" cy="1233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1" name="Google Shape;331;p28"/>
          <p:cNvSpPr txBox="1"/>
          <p:nvPr/>
        </p:nvSpPr>
        <p:spPr>
          <a:xfrm>
            <a:off x="3205705" y="1723802"/>
            <a:ext cx="2967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05(a) 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Original Signal 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8s frame)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2" name="Google Shape;3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88" y="2050913"/>
            <a:ext cx="8518624" cy="1392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3" name="Google Shape;333;p28"/>
          <p:cNvSpPr txBox="1"/>
          <p:nvPr/>
        </p:nvSpPr>
        <p:spPr>
          <a:xfrm>
            <a:off x="3205705" y="3355097"/>
            <a:ext cx="437673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05(b) 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After Resampling at 8000 </a:t>
            </a:r>
            <a:r>
              <a:rPr lang="e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Hz (8s 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frame)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4" name="Google Shape;33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00" y="3701150"/>
            <a:ext cx="8518626" cy="1166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28"/>
          <p:cNvSpPr txBox="1"/>
          <p:nvPr/>
        </p:nvSpPr>
        <p:spPr>
          <a:xfrm>
            <a:off x="3205705" y="4843932"/>
            <a:ext cx="431958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05(c) 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After Normalization and </a:t>
            </a:r>
            <a:r>
              <a:rPr lang="e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Scaling (8s 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frame)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89220"/>
            <a:ext cx="9144000" cy="52578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 txBox="1"/>
          <p:nvPr/>
        </p:nvSpPr>
        <p:spPr>
          <a:xfrm>
            <a:off x="627155" y="-777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Results</a:t>
            </a:r>
            <a:r>
              <a:rPr lang="en" sz="18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 (Frame Extraction)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627155" y="4479401"/>
            <a:ext cx="797678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extracted 8s non overlapping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frames (a),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for each frame we have used three 4s overlapping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frame: 0</a:t>
            </a:r>
            <a:r>
              <a:rPr lang="e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-4</a:t>
            </a:r>
            <a:r>
              <a:rPr lang="e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 (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2</a:t>
            </a:r>
            <a:r>
              <a:rPr lang="e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-6</a:t>
            </a:r>
            <a:r>
              <a:rPr lang="e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 (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4</a:t>
            </a:r>
            <a:r>
              <a:rPr lang="e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-8</a:t>
            </a:r>
            <a:r>
              <a:rPr lang="e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sec (d) to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credibility of our Heart Rate estimation.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4" name="Google Shape;3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32" y="694336"/>
            <a:ext cx="7496725" cy="37850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3580" y="829755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78465" y="829755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93580" y="2874569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78465" y="2856741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3537"/>
            <a:ext cx="9144000" cy="5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661445" y="-75065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Results</a:t>
            </a:r>
            <a:r>
              <a:rPr lang="en" sz="18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 (After Bandpass filtering)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953" y="560843"/>
            <a:ext cx="7418217" cy="370596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3" name="Google Shape;353;p30"/>
          <p:cNvSpPr txBox="1"/>
          <p:nvPr/>
        </p:nvSpPr>
        <p:spPr>
          <a:xfrm>
            <a:off x="717085" y="4382024"/>
            <a:ext cx="741821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framing, Bandpass filtering was done in </a:t>
            </a:r>
            <a:r>
              <a:rPr lang="e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20-200 Hz </a:t>
            </a: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range with </a:t>
            </a:r>
            <a:r>
              <a:rPr lang="en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3rd order </a:t>
            </a:r>
            <a:r>
              <a:rPr lang="en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Butterworth </a:t>
            </a:r>
            <a:r>
              <a:rPr lang="e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</a:t>
            </a:r>
            <a:r>
              <a:rPr lang="e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highest frequency noises.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9310" y="686647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2650" y="663787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2470" y="2686883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0100" y="2641163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35150" y="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AGENDA</a:t>
            </a:r>
            <a:endParaRPr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23210" y="570535"/>
            <a:ext cx="4057350" cy="437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17460" y="635648"/>
            <a:ext cx="3657360" cy="437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Phonocardiogram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Crisis in Cardiovascular Health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PhonoTrack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Module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Module : Heart Rate</a:t>
            </a:r>
            <a:endParaRPr sz="1600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Module : Blood Pressure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Collection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Analysis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Prospect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outcome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3537"/>
            <a:ext cx="9144000" cy="5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eart Murmur? Listening For Heart Sounds | Ausm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62781"/>
            <a:ext cx="3978538" cy="22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2jx2rerrg6sh3.cloudfront.net/image-handler/ts/20210118115944/ri/673/picture/2021/1/shutterstock_157642407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78498"/>
            <a:ext cx="3978538" cy="211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1"/>
          <p:cNvSpPr txBox="1"/>
          <p:nvPr/>
        </p:nvSpPr>
        <p:spPr>
          <a:xfrm>
            <a:off x="181385" y="22550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Results</a:t>
            </a:r>
            <a:r>
              <a:rPr lang="en" sz="18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 (Frames after wavelet denoising)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148730" y="943425"/>
            <a:ext cx="2859925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next step, Wavelet based denoising is used to reduce contribution from other sounds like environmental sounds, breathing sounds etc.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 based denoising is done in 3 steps: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Wavelet transform to 8 scales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 each scales.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Reconstructing the frame using inverse wavelet transform.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2" name="Google Shape;3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655" y="943425"/>
            <a:ext cx="6014573" cy="326938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TextBox 7"/>
          <p:cNvSpPr txBox="1"/>
          <p:nvPr/>
        </p:nvSpPr>
        <p:spPr>
          <a:xfrm>
            <a:off x="3154115" y="1046925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1240" y="1074407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4115" y="2759291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4900" y="2759291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193295" y="90195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Results</a:t>
            </a:r>
            <a:r>
              <a:rPr lang="en" sz="18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 (HR using Peak Extraction)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740" y="1034794"/>
            <a:ext cx="4283426" cy="2712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1" name="Google Shape;371;p32"/>
              <p:cNvSpPr txBox="1"/>
              <p:nvPr/>
            </p:nvSpPr>
            <p:spPr>
              <a:xfrm>
                <a:off x="193294" y="970025"/>
                <a:ext cx="4531446" cy="39653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Heart rate calculation we have determined number of peaks in a frame.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parameters were chosen as follows:</a:t>
                </a:r>
              </a:p>
              <a:p>
                <a:pPr marL="914400" lvl="1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○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Minimum delay : 200 ms</a:t>
                </a:r>
              </a:p>
              <a:p>
                <a:pPr marL="914400" lvl="1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○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Minimum Peak height :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maxPeak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height.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Half of the peaks are taken to consider only the systol peaks from each heartbeat.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Heart rate is then calculated as follows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HR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𝑛𝑢𝑚𝑂𝑓𝑃𝑒𝑎𝑘𝑠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𝑓𝑟𝑎𝑚𝑒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_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𝑙𝑒𝑛𝑔𝑡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ar-AE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heart rate is taken as the average of a non overlapping 8s frame and 3 overlapping 4s frame in that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interval by using below equation,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          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𝑯𝑹</m:t>
                        </m:r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𝒇𝒊𝒏𝒂𝒍</m:t>
                        </m:r>
                      </m:sub>
                    </m:sSub>
                  </m:oMath>
                </a14:m>
                <a:r>
                  <a:rPr lang="en-US" sz="15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𝑯𝑹</m:t>
                            </m:r>
                          </m:e>
                          <m:sub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b>
                        </m:s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𝑯𝑹</m:t>
                            </m:r>
                          </m:e>
                          <m:sub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𝑯𝑹</m:t>
                            </m:r>
                          </m:e>
                          <m:sub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b>
                        </m:s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𝑯𝑹</m:t>
                            </m:r>
                          </m:e>
                          <m:sub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𝟖</m:t>
                            </m:r>
                          </m:sub>
                        </m:s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sz="15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1" name="Google Shape;371;p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94" y="970025"/>
                <a:ext cx="4531446" cy="3965351"/>
              </a:xfrm>
              <a:prstGeom prst="rect">
                <a:avLst/>
              </a:prstGeom>
              <a:blipFill rotWithShape="0">
                <a:blip r:embed="rId5"/>
                <a:stretch>
                  <a:fillRect r="-1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2" name="Google Shape;37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0820" y="675900"/>
            <a:ext cx="882375" cy="588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3" name="Google Shape;373;p32"/>
          <p:cNvSpPr txBox="1"/>
          <p:nvPr/>
        </p:nvSpPr>
        <p:spPr>
          <a:xfrm>
            <a:off x="4960620" y="3747669"/>
            <a:ext cx="404754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06: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Heart rate by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724740" y="4248900"/>
                <a:ext cx="3767750" cy="672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Heart rate:</a:t>
                </a:r>
              </a:p>
              <a:p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𝑯𝑹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𝒇𝒊𝒏𝒂𝒍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𝟕𝟔</m:t>
                    </m:r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𝟖𝟕𝟓</m:t>
                    </m:r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740" y="4248900"/>
                <a:ext cx="3767750" cy="672556"/>
              </a:xfrm>
              <a:prstGeom prst="rect">
                <a:avLst/>
              </a:prstGeom>
              <a:blipFill rotWithShape="0">
                <a:blip r:embed="rId7"/>
                <a:stretch>
                  <a:fillRect l="-1294" t="-5455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/>
        </p:nvSpPr>
        <p:spPr>
          <a:xfrm>
            <a:off x="264975" y="0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Results</a:t>
            </a:r>
            <a:r>
              <a:rPr lang="en" sz="18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 (BP components extraction)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75" y="619475"/>
            <a:ext cx="4160325" cy="3581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2" name="Google Shape;382;p33"/>
          <p:cNvSpPr txBox="1"/>
          <p:nvPr/>
        </p:nvSpPr>
        <p:spPr>
          <a:xfrm>
            <a:off x="147447" y="4337129"/>
            <a:ext cx="446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first we resampled every 8s frame from 8000 Hz to 2000 Hz, preserving peaks.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3" name="Google Shape;3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100" y="619475"/>
            <a:ext cx="4357694" cy="3581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4" name="Google Shape;384;p33"/>
          <p:cNvSpPr txBox="1"/>
          <p:nvPr/>
        </p:nvSpPr>
        <p:spPr>
          <a:xfrm>
            <a:off x="4614446" y="4312571"/>
            <a:ext cx="452955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that, we have acquired systole and diastole peaks above a certain range and used these to acquire features.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4"/>
          <p:cNvSpPr txBox="1"/>
          <p:nvPr/>
        </p:nvSpPr>
        <p:spPr>
          <a:xfrm>
            <a:off x="221150" y="64875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Results</a:t>
            </a:r>
            <a:r>
              <a:rPr lang="en" sz="18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 (Semi Empirical </a:t>
            </a:r>
            <a:r>
              <a:rPr lang="en" sz="18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Model)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Google Shape;392;p34"/>
              <p:cNvSpPr txBox="1"/>
              <p:nvPr/>
            </p:nvSpPr>
            <p:spPr>
              <a:xfrm>
                <a:off x="221150" y="685350"/>
                <a:ext cx="5208100" cy="35017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acquired total 7 features. They are divided into 2 groups  of 4 features for systole and diastole estimation.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Systole Features:</a:t>
                </a:r>
              </a:p>
              <a:p>
                <a:pPr marL="914400" lvl="1" indent="-317500">
                  <a:buSzPts val="1400"/>
                  <a:buChar char="○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Systole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Decays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𝑆𝑦𝑠𝐷𝑒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1" indent="-317500">
                  <a:buSzPts val="1400"/>
                  <a:buFont typeface="Arial"/>
                  <a:buChar char="○"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Systole Rises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𝑆𝑦𝑠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𝑅𝑖𝑠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317500">
                  <a:buSzPts val="1400"/>
                  <a:buFont typeface="Arial"/>
                  <a:buChar char="○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Systole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Duration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𝑆𝑦𝑠𝐷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𝑢𝑟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317500">
                  <a:buSzPts val="1400"/>
                  <a:buFont typeface="Arial"/>
                  <a:buChar char="○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Heart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Diastole features</a:t>
                </a:r>
              </a:p>
              <a:p>
                <a:pPr marL="914400" lvl="1" indent="-317500">
                  <a:buSzPts val="1400"/>
                  <a:buFont typeface="Arial"/>
                  <a:buChar char="○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Diastole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𝐷𝑖𝑎𝑅𝑖𝑠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317500">
                  <a:buSzPts val="1400"/>
                  <a:buFont typeface="Arial"/>
                  <a:buChar char="○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Diastole Decays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𝐷𝑖𝑎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317500">
                  <a:buSzPts val="1400"/>
                  <a:buFont typeface="Arial"/>
                  <a:buChar char="○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Diastole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Duration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𝐷𝑖𝑎𝐷𝑢𝑟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1" indent="-317500">
                  <a:buSzPts val="1400"/>
                  <a:buFont typeface="Arial"/>
                  <a:buChar char="○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Heart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Multivariate Linear regression was done on this features to determine our semi empirical equation for Blood Pressure estimation.</a:t>
                </a: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2" name="Google Shape;392;p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50" y="685350"/>
                <a:ext cx="5208100" cy="3501762"/>
              </a:xfrm>
              <a:prstGeom prst="rect">
                <a:avLst/>
              </a:prstGeom>
              <a:blipFill rotWithShape="0">
                <a:blip r:embed="rId4"/>
                <a:stretch>
                  <a:fillRect l="-117" r="-5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Google Shape;393;p34"/>
              <p:cNvSpPr txBox="1"/>
              <p:nvPr/>
            </p:nvSpPr>
            <p:spPr>
              <a:xfrm>
                <a:off x="2281634" y="4265974"/>
                <a:ext cx="6555343" cy="683234"/>
              </a:xfrm>
              <a:prstGeom prst="rect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𝑠𝑦𝑠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 sz="15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1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ar-AE" sz="15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1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𝑆𝑦𝑠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𝑅𝑖𝑠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𝑆𝑦𝑠𝐷𝑒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𝑆𝑦𝑠𝐷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𝑢𝑟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endParaRPr lang="ar-AE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𝐷𝑖𝑎𝑅𝑖𝑠</m:t>
                        </m:r>
                      </m:sub>
                    </m:sSub>
                    <m:r>
                      <a:rPr lang="en-US" sz="1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𝐷𝑖𝑎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𝐷𝑒𝑐</m:t>
                        </m:r>
                      </m:sub>
                    </m:sSub>
                    <m:r>
                      <a:rPr lang="en-US" sz="15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𝐷𝑖𝑎𝐷𝑢𝑟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𝐻𝑅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3" name="Google Shape;393;p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634" y="4265974"/>
                <a:ext cx="6555343" cy="683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348926"/>
                  </p:ext>
                </p:extLst>
              </p:nvPr>
            </p:nvGraphicFramePr>
            <p:xfrm>
              <a:off x="5449701" y="877758"/>
              <a:ext cx="3387276" cy="2740488"/>
            </p:xfrm>
            <a:graphic>
              <a:graphicData uri="http://schemas.openxmlformats.org/drawingml/2006/table">
                <a:tbl>
                  <a:tblPr firstRow="1" bandRow="1">
                    <a:tableStyleId>{22F1B269-9C99-49B7-8B25-50822BA31D7A}</a:tableStyleId>
                  </a:tblPr>
                  <a:tblGrid>
                    <a:gridCol w="846819"/>
                    <a:gridCol w="754605"/>
                    <a:gridCol w="939033"/>
                    <a:gridCol w="846819"/>
                  </a:tblGrid>
                  <a:tr h="456748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Systole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Diastole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94.558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65.988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-65.286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-26.574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91.504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48.768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26.217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22.194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0.199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0.105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348926"/>
                  </p:ext>
                </p:extLst>
              </p:nvPr>
            </p:nvGraphicFramePr>
            <p:xfrm>
              <a:off x="5449701" y="877758"/>
              <a:ext cx="3387276" cy="2740488"/>
            </p:xfrm>
            <a:graphic>
              <a:graphicData uri="http://schemas.openxmlformats.org/drawingml/2006/table">
                <a:tbl>
                  <a:tblPr firstRow="1" bandRow="1">
                    <a:tableStyleId>{22F1B269-9C99-49B7-8B25-50822BA31D7A}</a:tableStyleId>
                  </a:tblPr>
                  <a:tblGrid>
                    <a:gridCol w="846819"/>
                    <a:gridCol w="754605"/>
                    <a:gridCol w="939033"/>
                    <a:gridCol w="846819"/>
                  </a:tblGrid>
                  <a:tr h="456748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Systole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Diastole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Values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19" t="-101333" r="-303597" b="-4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94.558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70323" t="-101333" r="-92258" b="-4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65.988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19" t="-198684" r="-303597" b="-298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-65.286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70323" t="-198684" r="-92258" b="-298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-26.574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19" t="-302667" r="-303597" b="-2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91.504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70323" t="-302667" r="-92258" b="-2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48.768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19" t="-402667" r="-303597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26.217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70323" t="-402667" r="-92258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22.194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567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719" t="-502667" r="-303597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0.199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70323" t="-502667" r="-92258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0.105</a:t>
                          </a:r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4" name="TextBox 13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540" y="4265974"/>
            <a:ext cx="170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 empirical model: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9305" y="3683316"/>
            <a:ext cx="338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 empirical model parameter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/>
        </p:nvSpPr>
        <p:spPr>
          <a:xfrm>
            <a:off x="147575" y="0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Performance Evaluation : HR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pic>
        <p:nvPicPr>
          <p:cNvPr id="404" name="Google Shape;4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35" y="905767"/>
            <a:ext cx="3853240" cy="3120484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5" name="Google Shape;40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5767"/>
            <a:ext cx="4158925" cy="3120484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6" name="Google Shape;406;p35"/>
          <p:cNvSpPr txBox="1"/>
          <p:nvPr/>
        </p:nvSpPr>
        <p:spPr>
          <a:xfrm>
            <a:off x="572261" y="4085418"/>
            <a:ext cx="3744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07: Comparison between Label HR and Estimate HR.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406;p35"/>
          <p:cNvSpPr txBox="1"/>
          <p:nvPr/>
        </p:nvSpPr>
        <p:spPr>
          <a:xfrm>
            <a:off x="4779312" y="4109993"/>
            <a:ext cx="3744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08: Error plot of HR in total Dataset with respect to Label..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6"/>
          <p:cNvSpPr txBox="1"/>
          <p:nvPr/>
        </p:nvSpPr>
        <p:spPr>
          <a:xfrm>
            <a:off x="339715" y="68051"/>
            <a:ext cx="779558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Performance Evaluation </a:t>
            </a: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of </a:t>
            </a: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BP: Systolic pressure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954" y="714351"/>
            <a:ext cx="5497745" cy="32596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6;p35"/>
          <p:cNvSpPr txBox="1"/>
          <p:nvPr/>
        </p:nvSpPr>
        <p:spPr>
          <a:xfrm>
            <a:off x="1087239" y="3983606"/>
            <a:ext cx="51627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09: Error plot of BP:Systolic pressure in total Dataset with respect to Label..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414;p36"/>
          <p:cNvSpPr txBox="1"/>
          <p:nvPr/>
        </p:nvSpPr>
        <p:spPr>
          <a:xfrm>
            <a:off x="372766" y="68051"/>
            <a:ext cx="801107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Performance Evaluation </a:t>
            </a: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of </a:t>
            </a: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BP: Diastolic pressure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8" name="Google Shape;406;p35"/>
          <p:cNvSpPr txBox="1"/>
          <p:nvPr/>
        </p:nvSpPr>
        <p:spPr>
          <a:xfrm>
            <a:off x="1032154" y="4141057"/>
            <a:ext cx="516275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09: Error plot of BP:Systolic pressure in total Dataset with respect to Label..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oogle Shape;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70" y="714351"/>
            <a:ext cx="5580961" cy="3426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 txBox="1"/>
          <p:nvPr/>
        </p:nvSpPr>
        <p:spPr>
          <a:xfrm>
            <a:off x="362575" y="64732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Cost </a:t>
            </a: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Analysis: Project cost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graphicFrame>
        <p:nvGraphicFramePr>
          <p:cNvPr id="431" name="Google Shape;431;p38"/>
          <p:cNvGraphicFramePr/>
          <p:nvPr>
            <p:extLst>
              <p:ext uri="{D42A27DB-BD31-4B8C-83A1-F6EECF244321}">
                <p14:modId xmlns:p14="http://schemas.microsoft.com/office/powerpoint/2010/main" val="1468794059"/>
              </p:ext>
            </p:extLst>
          </p:nvPr>
        </p:nvGraphicFramePr>
        <p:xfrm>
          <a:off x="1301802" y="717384"/>
          <a:ext cx="4501346" cy="4016068"/>
        </p:xfrm>
        <a:graphic>
          <a:graphicData uri="http://schemas.openxmlformats.org/drawingml/2006/table">
            <a:tbl>
              <a:tblPr firstRow="1" bandRow="1">
                <a:noFill/>
                <a:tableStyleId>{22F1B269-9C99-49B7-8B25-50822BA31D7A}</a:tableStyleId>
              </a:tblPr>
              <a:tblGrid>
                <a:gridCol w="3332017"/>
                <a:gridCol w="1169329"/>
              </a:tblGrid>
              <a:tr h="2967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components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8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8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Microphone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29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Diaphragm(3x</a:t>
                      </a: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</a:t>
                      </a: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29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</a:t>
                      </a:r>
                      <a:r>
                        <a:rPr lang="en" sz="1600" u="none" strike="noStrike" cap="none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Microcontroller(2x)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29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Sphygmomanometer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62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 Sphygmomanometer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62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LCD display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62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ECG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sensor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62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ECG electrode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6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Miscellaneous </a:t>
                      </a:r>
                      <a:endParaRPr 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46968" y="4364120"/>
            <a:ext cx="23038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= TK 11,750/-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9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 txBox="1"/>
          <p:nvPr/>
        </p:nvSpPr>
        <p:spPr>
          <a:xfrm>
            <a:off x="362575" y="64732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Cost </a:t>
            </a: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Analysis: Proto-type cost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graphicFrame>
        <p:nvGraphicFramePr>
          <p:cNvPr id="431" name="Google Shape;431;p38"/>
          <p:cNvGraphicFramePr/>
          <p:nvPr>
            <p:extLst>
              <p:ext uri="{D42A27DB-BD31-4B8C-83A1-F6EECF244321}">
                <p14:modId xmlns:p14="http://schemas.microsoft.com/office/powerpoint/2010/main" val="543186964"/>
              </p:ext>
            </p:extLst>
          </p:nvPr>
        </p:nvGraphicFramePr>
        <p:xfrm>
          <a:off x="639623" y="1003762"/>
          <a:ext cx="3513736" cy="3184963"/>
        </p:xfrm>
        <a:graphic>
          <a:graphicData uri="http://schemas.openxmlformats.org/drawingml/2006/table">
            <a:tbl>
              <a:tblPr firstRow="1" bandRow="1">
                <a:noFill/>
                <a:tableStyleId>{22F1B269-9C99-49B7-8B25-50822BA31D7A}</a:tableStyleId>
              </a:tblPr>
              <a:tblGrid>
                <a:gridCol w="2301881"/>
                <a:gridCol w="1211855"/>
              </a:tblGrid>
              <a:tr h="3697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components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67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96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Diaphragm(1x)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300/-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96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</a:t>
                      </a:r>
                      <a:r>
                        <a:rPr lang="en" sz="1600" u="none" strike="noStrike" cap="none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Microcontroller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96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Rechargeable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battery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96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Miscellaneous 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96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Total: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ea typeface="Arial Black"/>
                          <a:cs typeface="Times New Roman" panose="02020603050405020304" pitchFamily="18" charset="0"/>
                          <a:sym typeface="Arial Black"/>
                        </a:rPr>
                        <a:t>Tk.  </a:t>
                      </a: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ea typeface="Arial Black"/>
                          <a:cs typeface="Times New Roman" panose="02020603050405020304" pitchFamily="18" charset="0"/>
                          <a:sym typeface="Arial Black"/>
                        </a:rPr>
                        <a:t>2400/=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32" name="Google Shape;432;p38"/>
          <p:cNvGraphicFramePr/>
          <p:nvPr>
            <p:extLst>
              <p:ext uri="{D42A27DB-BD31-4B8C-83A1-F6EECF244321}">
                <p14:modId xmlns:p14="http://schemas.microsoft.com/office/powerpoint/2010/main" val="1614889105"/>
              </p:ext>
            </p:extLst>
          </p:nvPr>
        </p:nvGraphicFramePr>
        <p:xfrm>
          <a:off x="4673423" y="1016006"/>
          <a:ext cx="3337301" cy="3180996"/>
        </p:xfrm>
        <a:graphic>
          <a:graphicData uri="http://schemas.openxmlformats.org/drawingml/2006/table">
            <a:tbl>
              <a:tblPr firstRow="1" bandRow="1">
                <a:noFill/>
                <a:tableStyleId>{22F1B269-9C99-49B7-8B25-50822BA31D7A}</a:tableStyleId>
              </a:tblPr>
              <a:tblGrid>
                <a:gridCol w="2290493"/>
                <a:gridCol w="1046808"/>
              </a:tblGrid>
              <a:tr h="4227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components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82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Bluetooth Earphone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</a:t>
                      </a: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Diaphragm(1x)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300/-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27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Microcontroller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2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Rechargeable</a:t>
                      </a:r>
                      <a:r>
                        <a:rPr lang="en-US" sz="1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battery</a:t>
                      </a:r>
                      <a:endParaRPr lang="en-US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27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Miscellaneous 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300/-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085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Total: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ea typeface="Arial Black"/>
                          <a:cs typeface="Times New Roman" panose="02020603050405020304" pitchFamily="18" charset="0"/>
                          <a:sym typeface="Arial Black"/>
                        </a:rPr>
                        <a:t>Tk.  </a:t>
                      </a:r>
                      <a:r>
                        <a:rPr lang="en" sz="1600" u="none" strike="noStrike" cap="none" dirty="0" smtClean="0">
                          <a:latin typeface="Times New Roman" panose="02020603050405020304" pitchFamily="18" charset="0"/>
                          <a:ea typeface="Arial Black"/>
                          <a:cs typeface="Times New Roman" panose="02020603050405020304" pitchFamily="18" charset="0"/>
                          <a:sym typeface="Arial Black"/>
                        </a:rPr>
                        <a:t>2000</a:t>
                      </a:r>
                      <a:r>
                        <a:rPr lang="en" sz="1600" u="none" strike="noStrike" cap="none" dirty="0">
                          <a:latin typeface="Times New Roman" panose="02020603050405020304" pitchFamily="18" charset="0"/>
                          <a:ea typeface="Arial Black"/>
                          <a:cs typeface="Times New Roman" panose="02020603050405020304" pitchFamily="18" charset="0"/>
                          <a:sym typeface="Arial Black"/>
                        </a:rPr>
                        <a:t>/=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33" name="Google Shape;433;p38"/>
          <p:cNvSpPr txBox="1"/>
          <p:nvPr/>
        </p:nvSpPr>
        <p:spPr>
          <a:xfrm>
            <a:off x="738775" y="4485460"/>
            <a:ext cx="28137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Setup-01: Wirable device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433;p38"/>
          <p:cNvSpPr txBox="1"/>
          <p:nvPr/>
        </p:nvSpPr>
        <p:spPr>
          <a:xfrm>
            <a:off x="5012341" y="4485460"/>
            <a:ext cx="28137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Setup-02: Bluetooth device</a:t>
            </a: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9"/>
          <p:cNvSpPr txBox="1"/>
          <p:nvPr/>
        </p:nvSpPr>
        <p:spPr>
          <a:xfrm>
            <a:off x="147575" y="0"/>
            <a:ext cx="637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Cost Analysis</a:t>
            </a:r>
            <a:endParaRPr sz="300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42" name="Google Shape;442;p39" descr="Omron Digital Blood Pressure Monitor"/>
          <p:cNvPicPr preferRelativeResize="0"/>
          <p:nvPr/>
        </p:nvPicPr>
        <p:blipFill rotWithShape="1">
          <a:blip r:embed="rId4">
            <a:alphaModFix/>
          </a:blip>
          <a:srcRect l="4165" t="22500" r="6252" b="8055"/>
          <a:stretch/>
        </p:blipFill>
        <p:spPr>
          <a:xfrm>
            <a:off x="455154" y="747725"/>
            <a:ext cx="1324317" cy="120249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9"/>
          <p:cNvSpPr/>
          <p:nvPr/>
        </p:nvSpPr>
        <p:spPr>
          <a:xfrm>
            <a:off x="410700" y="19405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JPN1 Omron Digital Blood Pressure Monitor 11000/-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39" descr="Life Care Blood pressure monitor RAK-288"/>
          <p:cNvPicPr preferRelativeResize="0"/>
          <p:nvPr/>
        </p:nvPicPr>
        <p:blipFill rotWithShape="1">
          <a:blip r:embed="rId5">
            <a:alphaModFix/>
          </a:blip>
          <a:srcRect l="15694" t="13887" r="12769" b="14340"/>
          <a:stretch/>
        </p:blipFill>
        <p:spPr>
          <a:xfrm>
            <a:off x="762865" y="2934951"/>
            <a:ext cx="993119" cy="105038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9"/>
          <p:cNvSpPr txBox="1"/>
          <p:nvPr/>
        </p:nvSpPr>
        <p:spPr>
          <a:xfrm>
            <a:off x="-27725" y="3985337"/>
            <a:ext cx="2574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 Care Blood pressure monitor RAK-288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3000</a:t>
            </a:r>
            <a:r>
              <a:rPr lang="e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/-</a:t>
            </a:r>
            <a:endParaRPr sz="1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3183263" y="1961800"/>
            <a:ext cx="21270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Laser Therapy Watch for Normal Blood Pressure Measurement   20000/-</a:t>
            </a:r>
            <a:endParaRPr sz="800"/>
          </a:p>
        </p:txBody>
      </p:sp>
      <p:sp>
        <p:nvSpPr>
          <p:cNvPr id="447" name="Google Shape;447;p39"/>
          <p:cNvSpPr txBox="1"/>
          <p:nvPr/>
        </p:nvSpPr>
        <p:spPr>
          <a:xfrm>
            <a:off x="2885775" y="4007372"/>
            <a:ext cx="257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Manual </a:t>
            </a:r>
            <a:r>
              <a:rPr lang="en" sz="11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BP MACHINE 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2000 /- </a:t>
            </a:r>
            <a:endParaRPr sz="1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6094672" y="1961794"/>
            <a:ext cx="19437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 Care Blood pressure monitor RAK-288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r>
              <a:rPr lang="en" sz="1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</a:t>
            </a: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/-</a:t>
            </a:r>
            <a:endParaRPr sz="7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39"/>
          <p:cNvPicPr preferRelativeResize="0"/>
          <p:nvPr/>
        </p:nvPicPr>
        <p:blipFill rotWithShape="1">
          <a:blip r:embed="rId6">
            <a:alphaModFix/>
          </a:blip>
          <a:srcRect t="17447" b="13890"/>
          <a:stretch/>
        </p:blipFill>
        <p:spPr>
          <a:xfrm>
            <a:off x="3408449" y="720892"/>
            <a:ext cx="1528952" cy="11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88139" y="2857496"/>
            <a:ext cx="1317257" cy="110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9"/>
          <p:cNvPicPr preferRelativeResize="0"/>
          <p:nvPr/>
        </p:nvPicPr>
        <p:blipFill rotWithShape="1">
          <a:blip r:embed="rId8">
            <a:alphaModFix/>
          </a:blip>
          <a:srcRect l="10694" t="8054" r="8471" b="10836"/>
          <a:stretch/>
        </p:blipFill>
        <p:spPr>
          <a:xfrm>
            <a:off x="6372369" y="657573"/>
            <a:ext cx="1288740" cy="129317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9"/>
          <p:cNvSpPr/>
          <p:nvPr/>
        </p:nvSpPr>
        <p:spPr>
          <a:xfrm>
            <a:off x="6138475" y="2795475"/>
            <a:ext cx="1943700" cy="1916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 txBox="1"/>
          <p:nvPr/>
        </p:nvSpPr>
        <p:spPr>
          <a:xfrm>
            <a:off x="5823175" y="4168622"/>
            <a:ext cx="257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proposed device</a:t>
            </a:r>
            <a:endParaRPr sz="11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2000 - 2200</a:t>
            </a:r>
            <a:r>
              <a:rPr lang="en" sz="11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/-</a:t>
            </a:r>
            <a:endParaRPr sz="1100" dirty="0">
              <a:solidFill>
                <a:srgbClr val="FFFFFF"/>
              </a:solidFill>
            </a:endParaRPr>
          </a:p>
        </p:txBody>
      </p:sp>
      <p:pic>
        <p:nvPicPr>
          <p:cNvPr id="454" name="Google Shape;454;p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86436" y="3142923"/>
            <a:ext cx="1047777" cy="104777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5" name="Google Shape;455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21797" y="2940075"/>
            <a:ext cx="628650" cy="125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TextBox 18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3537"/>
            <a:ext cx="9144000" cy="5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60020" y="49550"/>
            <a:ext cx="67521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Phonocardiogram(PCG</a:t>
            </a: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)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The sound of life</a:t>
            </a:r>
            <a:endParaRPr sz="19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181900" y="4418948"/>
            <a:ext cx="346044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01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 of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phonocardiogram Signal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0" y="1197095"/>
            <a:ext cx="427482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>
              <a:buSzPts val="1400"/>
              <a:buChar char="●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Phonocardiogram (PCG) signal represents recording of sounds and murmurs resulting from heart auscultation. 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just">
              <a:buSzPts val="1400"/>
              <a:buChar char="●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phonocardiogram (or PCG) is a plot of high-fidelity recording of the sounds and murmurs made by the heart with the help of the machine called the phonocardiograph;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thus, phonocardiography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recording of all the sounds made by the heart during a cardiac cycle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317500" algn="just">
              <a:buSzPts val="1400"/>
              <a:buChar char="●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Aortic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pressure, Atrial pressure, Ventricular pressure, Ventricular volume and Electrocardiogram  are the origin of PCG signal</a:t>
            </a:r>
            <a:endParaRPr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830" y="926063"/>
            <a:ext cx="4663440" cy="3455685"/>
          </a:xfrm>
          <a:prstGeom prst="rect">
            <a:avLst/>
          </a:prstGeom>
        </p:spPr>
      </p:pic>
      <p:sp>
        <p:nvSpPr>
          <p:cNvPr id="12" name="Google Shape;108;p17"/>
          <p:cNvSpPr txBox="1"/>
          <p:nvPr/>
        </p:nvSpPr>
        <p:spPr>
          <a:xfrm>
            <a:off x="981390" y="4158788"/>
            <a:ext cx="49308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[1]</a:t>
            </a: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Signal Icon&quot; Images – Browse 667 Stock Photos, Vectors, and Video | Adobe  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2" y="3445323"/>
            <a:ext cx="1441092" cy="107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" name="Google Shape;4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0"/>
          <p:cNvSpPr txBox="1"/>
          <p:nvPr/>
        </p:nvSpPr>
        <p:spPr>
          <a:xfrm>
            <a:off x="418641" y="114153"/>
            <a:ext cx="393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Future Prospects</a:t>
            </a:r>
            <a:endParaRPr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8641" y="850560"/>
            <a:ext cx="7810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PhonoTrack device will be implement in Automated system by utilizing App Development for Mobile phone.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Convert MATLAB code into C++ code which is compatible in Microcontroller.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Audio recording module for Microcontroller.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SD card module due to store data in Microcontroller.</a:t>
            </a:r>
          </a:p>
        </p:txBody>
      </p:sp>
      <p:sp>
        <p:nvSpPr>
          <p:cNvPr id="3" name="Pentagon 2"/>
          <p:cNvSpPr/>
          <p:nvPr/>
        </p:nvSpPr>
        <p:spPr>
          <a:xfrm>
            <a:off x="1473438" y="3445323"/>
            <a:ext cx="1255922" cy="1123721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94622" y="3617237"/>
            <a:ext cx="980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recording module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51394" y="3353210"/>
            <a:ext cx="3098559" cy="134405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entagon 11"/>
          <p:cNvSpPr/>
          <p:nvPr/>
        </p:nvSpPr>
        <p:spPr>
          <a:xfrm rot="5400000">
            <a:off x="2996651" y="2294129"/>
            <a:ext cx="1043648" cy="1038405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90097" y="2389444"/>
            <a:ext cx="980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 card 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Pentagon 13"/>
          <p:cNvSpPr/>
          <p:nvPr/>
        </p:nvSpPr>
        <p:spPr>
          <a:xfrm rot="5400000">
            <a:off x="4504126" y="2303157"/>
            <a:ext cx="1043648" cy="1038405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35634" y="2366731"/>
            <a:ext cx="1009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</a:p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90381" y="3531280"/>
            <a:ext cx="2346593" cy="910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eft-Right Arrow 9"/>
          <p:cNvSpPr/>
          <p:nvPr/>
        </p:nvSpPr>
        <p:spPr>
          <a:xfrm>
            <a:off x="5840386" y="3847438"/>
            <a:ext cx="649995" cy="319489"/>
          </a:xfrm>
          <a:prstGeom prst="leftRightArrow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1"/>
          <p:cNvSpPr txBox="1"/>
          <p:nvPr/>
        </p:nvSpPr>
        <p:spPr>
          <a:xfrm>
            <a:off x="848299" y="323250"/>
            <a:ext cx="6121023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Novelty/ Project outcome </a:t>
            </a:r>
            <a:endParaRPr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1122" y="123195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8299" y="1308952"/>
            <a:ext cx="78990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PhonoTrack device is a continuous monitoring system based on HR and BP.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creates new dataset in real-time.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mpirical model for blood pressure was implemented here.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of PhonoTrack device was implemented by this project and is very simpler, cheaper, and low maintenance cost than other phonocardiogram device.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PhonoTrack is less noise-sensitive and the SNR of the PCG signal is very high.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2"/>
          <p:cNvSpPr txBox="1"/>
          <p:nvPr/>
        </p:nvSpPr>
        <p:spPr>
          <a:xfrm>
            <a:off x="633599" y="151188"/>
            <a:ext cx="393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Conclusion</a:t>
            </a:r>
            <a:endParaRPr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8467" y="996755"/>
            <a:ext cx="722706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PhonoTrack is one kind of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Phonocardiography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was implemented in this work and verified with the truth label data. 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estimated the HR and BP from the PCG signal by using new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and empirical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of HR is less than 5-10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BP error is less than 10-15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 development in sophisticated algorithms and cloud based deep learning artificial monitoring system.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2"/>
          <p:cNvSpPr txBox="1"/>
          <p:nvPr/>
        </p:nvSpPr>
        <p:spPr>
          <a:xfrm>
            <a:off x="1527184" y="4283811"/>
            <a:ext cx="634571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3000" dirty="0">
                <a:solidFill>
                  <a:srgbClr val="00B0F0"/>
                </a:solidFill>
                <a:latin typeface="Harlow Solid Italic" panose="04030604020F02020D02" pitchFamily="82" charset="0"/>
                <a:ea typeface="Roboto Slab"/>
                <a:cs typeface="Times New Roman" panose="02020603050405020304" pitchFamily="18" charset="0"/>
                <a:sym typeface="Roboto Slab"/>
              </a:rPr>
              <a:t>Thanks, everyone  for your patience</a:t>
            </a:r>
            <a:endParaRPr sz="3000" dirty="0">
              <a:solidFill>
                <a:srgbClr val="00B0F0"/>
              </a:solidFill>
              <a:latin typeface="Harlow Solid Italic" panose="04030604020F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478;p42"/>
          <p:cNvSpPr txBox="1"/>
          <p:nvPr/>
        </p:nvSpPr>
        <p:spPr>
          <a:xfrm>
            <a:off x="2119404" y="571764"/>
            <a:ext cx="575349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0070C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We are so grateful </a:t>
            </a:r>
            <a:r>
              <a:rPr lang="en-US" sz="3000" dirty="0">
                <a:solidFill>
                  <a:srgbClr val="0070C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t</a:t>
            </a:r>
            <a:r>
              <a:rPr lang="en-US" sz="3000" dirty="0" smtClean="0">
                <a:solidFill>
                  <a:srgbClr val="0070C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o…………</a:t>
            </a:r>
            <a:endParaRPr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13" y="1296166"/>
            <a:ext cx="2379636" cy="2391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92" y="1296167"/>
            <a:ext cx="1415737" cy="2395743"/>
          </a:xfrm>
          <a:prstGeom prst="rect">
            <a:avLst/>
          </a:prstGeom>
        </p:spPr>
      </p:pic>
      <p:sp>
        <p:nvSpPr>
          <p:cNvPr id="10" name="Google Shape;67;p14"/>
          <p:cNvSpPr txBox="1"/>
          <p:nvPr/>
        </p:nvSpPr>
        <p:spPr>
          <a:xfrm>
            <a:off x="1865133" y="3687612"/>
            <a:ext cx="216785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Shahed 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Ahmed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67;p14"/>
          <p:cNvSpPr txBox="1"/>
          <p:nvPr/>
        </p:nvSpPr>
        <p:spPr>
          <a:xfrm>
            <a:off x="5197204" y="3673555"/>
            <a:ext cx="216785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Jahin Alam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3537"/>
            <a:ext cx="9144000" cy="5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60020" y="49550"/>
            <a:ext cx="67521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Phonocardiogram(PCG</a:t>
            </a: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)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The sound of life</a:t>
            </a:r>
            <a:endParaRPr sz="19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526487" y="3919342"/>
            <a:ext cx="322309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02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 label of  PCG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0" y="970025"/>
            <a:ext cx="462915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Phonocardiogram is an important signal to monitor heart health in a noninvasive way.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PCG captures the two distinct sounds from heart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produced by closure of the mitral and tricuspid valves at the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beginning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systole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produced by the closure of the aortic and pulmonary valves at the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systole.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timing and quality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these sounds can provide valuable information about the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heart's function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any potential issues. like-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Murmurs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valve disorders,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congenital heart defects, or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structural abnormalities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a sign of heart failure.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many important vital signs can be reliably extracted like </a:t>
            </a:r>
            <a:r>
              <a:rPr lang="e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Rate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Blood Pressure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this data is comparatively</a:t>
            </a:r>
            <a:r>
              <a:rPr lang="e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cleaner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Design and development of a phonocardiograph for telemedicine applications 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0" y="1268731"/>
            <a:ext cx="4366849" cy="25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64675"/>
            <a:ext cx="9144000" cy="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51350" y="99820"/>
            <a:ext cx="60951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Crisis in </a:t>
            </a:r>
            <a:r>
              <a:rPr lang="en" sz="26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Cardiovascular</a:t>
            </a:r>
            <a:r>
              <a:rPr lang="en" sz="24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 Health</a:t>
            </a:r>
            <a:endParaRPr sz="18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775" y="1133900"/>
            <a:ext cx="4083600" cy="2098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17"/>
          <p:cNvSpPr txBox="1"/>
          <p:nvPr/>
        </p:nvSpPr>
        <p:spPr>
          <a:xfrm>
            <a:off x="166200" y="641481"/>
            <a:ext cx="444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Cardiovascular Health Risks in Bangladesh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166200" y="3534375"/>
            <a:ext cx="1160400" cy="12237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8356" y="3803413"/>
            <a:ext cx="1468819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14.31%</a:t>
            </a:r>
            <a:endParaRPr sz="20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0650" y="4166563"/>
            <a:ext cx="1351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risk of death due to heart diseases</a:t>
            </a:r>
            <a:endParaRPr sz="10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1682550" y="3534375"/>
            <a:ext cx="1160400" cy="12237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776300" y="3802275"/>
            <a:ext cx="9729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rgbClr val="FF000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30</a:t>
            </a:r>
            <a:r>
              <a:rPr lang="en" sz="2000" b="1" i="0" u="none" strike="noStrike" cap="none">
                <a:solidFill>
                  <a:srgbClr val="FF000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%</a:t>
            </a:r>
            <a:endParaRPr sz="2000" b="1" i="0" u="none" strike="noStrike" cap="none">
              <a:solidFill>
                <a:srgbClr val="FF000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587000" y="4166563"/>
            <a:ext cx="1351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risk of death due to heart diseases</a:t>
            </a:r>
            <a:endParaRPr sz="10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3103350" y="3534375"/>
            <a:ext cx="1160400" cy="12237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198900" y="3621625"/>
            <a:ext cx="972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2.5 Lakh</a:t>
            </a:r>
            <a:endParaRPr sz="16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007800" y="4012475"/>
            <a:ext cx="135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die of CVD annually in Bangladesh</a:t>
            </a:r>
            <a:endParaRPr sz="10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232850" y="441782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[2]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749200" y="441782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[3]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171800" y="441782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[4]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112675" y="313417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[3]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127312" y="638843"/>
            <a:ext cx="387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Need for Constant Monitoring</a:t>
            </a:r>
            <a:endParaRPr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5235450" y="1291975"/>
            <a:ext cx="3387000" cy="32448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114" name="Google Shape;114;p17"/>
          <p:cNvGrpSpPr/>
          <p:nvPr/>
        </p:nvGrpSpPr>
        <p:grpSpPr>
          <a:xfrm rot="2733789">
            <a:off x="6273502" y="2141037"/>
            <a:ext cx="1480494" cy="1465350"/>
            <a:chOff x="1400175" y="1220787"/>
            <a:chExt cx="4473575" cy="4476751"/>
          </a:xfrm>
        </p:grpSpPr>
        <p:sp>
          <p:nvSpPr>
            <p:cNvPr id="115" name="Google Shape;115;p1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rgbClr val="CFD8D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3238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6323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rgbClr val="607D8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3238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6323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rgbClr val="0053A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3238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6323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rgbClr val="0091E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3238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263238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119" name="Google Shape;119;p17"/>
          <p:cNvSpPr/>
          <p:nvPr/>
        </p:nvSpPr>
        <p:spPr>
          <a:xfrm>
            <a:off x="6930311" y="2236555"/>
            <a:ext cx="167192" cy="213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20" name="Google Shape;120;p17"/>
          <p:cNvSpPr/>
          <p:nvPr/>
        </p:nvSpPr>
        <p:spPr>
          <a:xfrm>
            <a:off x="6920877" y="3296791"/>
            <a:ext cx="191386" cy="2250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1" name="Google Shape;121;p17"/>
          <p:cNvSpPr/>
          <p:nvPr/>
        </p:nvSpPr>
        <p:spPr>
          <a:xfrm>
            <a:off x="7453514" y="2767023"/>
            <a:ext cx="166306" cy="213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22" name="Google Shape;122;p17"/>
          <p:cNvSpPr txBox="1"/>
          <p:nvPr/>
        </p:nvSpPr>
        <p:spPr>
          <a:xfrm>
            <a:off x="6521840" y="1559638"/>
            <a:ext cx="1160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and exercise</a:t>
            </a:r>
            <a:endParaRPr sz="1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6426290" y="3564000"/>
            <a:ext cx="135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Assessment of medication effectiveness</a:t>
            </a:r>
            <a:endParaRPr sz="1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6390744" y="2767012"/>
            <a:ext cx="202093" cy="1746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25" name="Google Shape;125;p17"/>
          <p:cNvSpPr txBox="1"/>
          <p:nvPr/>
        </p:nvSpPr>
        <p:spPr>
          <a:xfrm>
            <a:off x="5188874" y="2426881"/>
            <a:ext cx="128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of chronic conditions</a:t>
            </a:r>
            <a:endParaRPr sz="1200" b="1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7777788" y="2292563"/>
            <a:ext cx="94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of health problems</a:t>
            </a:r>
            <a:endParaRPr sz="12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6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24417"/>
            <a:ext cx="9144000" cy="59058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310000" y="33386"/>
            <a:ext cx="5919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Existing Solutions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31150" y="758475"/>
            <a:ext cx="44496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Sphygmomanometer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Reliable 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Cost efficient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❌ Continuous measurement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Compact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✅Both Heart rate and BP 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310000" y="2791700"/>
            <a:ext cx="43707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ECG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Reliable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❌ Cost efficient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Continuous measurement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❌ Compact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Bothe Heart rate and BP.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803150" y="753650"/>
            <a:ext cx="41097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Pulse Oximeter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❌ Reliable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Cost efficient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Continuous measurement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Compact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Both Heart rate and BP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4890488" y="2860588"/>
            <a:ext cx="2660400" cy="164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Proposed system</a:t>
            </a:r>
            <a:endParaRPr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Reliable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Cost efficient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Continuous measurement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Compact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✅ Both Heart rate and BP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502" y="3236675"/>
            <a:ext cx="1130300" cy="1104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739" y="1171738"/>
            <a:ext cx="1274631" cy="916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889" y="3017479"/>
            <a:ext cx="1274624" cy="12746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1" name="Google Shape;141;p18" descr="Digital Blood Pressure Machine Bp Machine Accurate Bp Check Machine: Buy  Online at Best Prices in Bangladesh | Daraz.com.b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32492" y="1321546"/>
            <a:ext cx="1166306" cy="9163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3537"/>
            <a:ext cx="9144000" cy="5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151620" y="-1347"/>
            <a:ext cx="67521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PhonoTrack</a:t>
            </a:r>
            <a:endParaRPr sz="30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A Continuous Monitoring System of HR and BP</a:t>
            </a:r>
            <a:endParaRPr sz="1900" dirty="0">
              <a:solidFill>
                <a:srgbClr val="00B0F0"/>
              </a:solidFill>
              <a:latin typeface="Times New Roman" panose="02020603050405020304" pitchFamily="18" charset="0"/>
              <a:ea typeface="Roboto Slab"/>
              <a:cs typeface="Times New Roman" panose="02020603050405020304" pitchFamily="18" charset="0"/>
              <a:sym typeface="Roboto Slab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020723" y="1969325"/>
            <a:ext cx="3983501" cy="189729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833230" y="1950651"/>
            <a:ext cx="3949350" cy="19004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1" name="Google Shape;151;p19"/>
          <p:cNvSpPr txBox="1"/>
          <p:nvPr/>
        </p:nvSpPr>
        <p:spPr>
          <a:xfrm>
            <a:off x="2269662" y="915186"/>
            <a:ext cx="3142740" cy="109565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80">
                <a:latin typeface="Times New Roman" panose="02020603050405020304" pitchFamily="18" charset="0"/>
                <a:cs typeface="Times New Roman" panose="02020603050405020304" pitchFamily="18" charset="0"/>
              </a:rPr>
              <a:t>Input : Heartbeat Sound</a:t>
            </a:r>
            <a:endParaRPr sz="148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80">
                <a:latin typeface="Times New Roman" panose="02020603050405020304" pitchFamily="18" charset="0"/>
                <a:cs typeface="Times New Roman" panose="02020603050405020304" pitchFamily="18" charset="0"/>
              </a:rPr>
              <a:t>Outputs : (for every 8s)</a:t>
            </a:r>
            <a:endParaRPr sz="148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80">
                <a:latin typeface="Times New Roman" panose="02020603050405020304" pitchFamily="18" charset="0"/>
                <a:cs typeface="Times New Roman" panose="02020603050405020304" pitchFamily="18" charset="0"/>
              </a:rPr>
              <a:t>Heart Rate</a:t>
            </a:r>
            <a:endParaRPr sz="148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80">
                <a:latin typeface="Times New Roman" panose="02020603050405020304" pitchFamily="18" charset="0"/>
                <a:cs typeface="Times New Roman" panose="02020603050405020304" pitchFamily="18" charset="0"/>
              </a:rPr>
              <a:t>Blood Pressure</a:t>
            </a:r>
            <a:endParaRPr sz="148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546762" y="2185638"/>
            <a:ext cx="3356958" cy="268993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sz="14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Measurement</a:t>
            </a:r>
            <a:endParaRPr sz="14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 by charging at regular interval</a:t>
            </a:r>
            <a:endParaRPr sz="14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signal like Bluetooth used, so safe for cardiac patients.</a:t>
            </a:r>
            <a:endParaRPr sz="14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Comparatively cleaner sound acquisition leads to better accuracy.</a:t>
            </a:r>
            <a:endParaRPr sz="14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Cheap and Affordable.</a:t>
            </a:r>
            <a:endParaRPr sz="14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Comfortable and compact for daily usage.</a:t>
            </a:r>
            <a:endParaRPr sz="14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05226"/>
            <a:ext cx="9144000" cy="60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355675" y="122300"/>
            <a:ext cx="350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Project Overview</a:t>
            </a:r>
            <a:endParaRPr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216575" y="1417375"/>
            <a:ext cx="3543900" cy="327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5324825" y="1363963"/>
            <a:ext cx="3543900" cy="338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146928" y="2394406"/>
            <a:ext cx="178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Signal </a:t>
            </a:r>
            <a:endParaRPr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Acquisition</a:t>
            </a:r>
            <a:endParaRPr sz="900" b="1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1525" y="1694724"/>
            <a:ext cx="728700" cy="71220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p20"/>
          <p:cNvSpPr txBox="1"/>
          <p:nvPr/>
        </p:nvSpPr>
        <p:spPr>
          <a:xfrm>
            <a:off x="5514776" y="2378050"/>
            <a:ext cx="108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Data </a:t>
            </a:r>
            <a:r>
              <a:rPr lang="e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>
            <a:off x="1638563" y="2133951"/>
            <a:ext cx="699900" cy="4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p20"/>
          <p:cNvCxnSpPr/>
          <p:nvPr/>
        </p:nvCxnSpPr>
        <p:spPr>
          <a:xfrm rot="10800000" flipH="1">
            <a:off x="3856075" y="2123125"/>
            <a:ext cx="1422600" cy="17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" name="Google Shape;167;p20"/>
          <p:cNvCxnSpPr/>
          <p:nvPr/>
        </p:nvCxnSpPr>
        <p:spPr>
          <a:xfrm rot="10800000" flipH="1">
            <a:off x="6573125" y="2068175"/>
            <a:ext cx="585900" cy="10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8" name="Google Shape;168;p20"/>
          <p:cNvCxnSpPr>
            <a:stCxn id="169" idx="2"/>
          </p:cNvCxnSpPr>
          <p:nvPr/>
        </p:nvCxnSpPr>
        <p:spPr>
          <a:xfrm flipH="1">
            <a:off x="7774475" y="2794588"/>
            <a:ext cx="1200" cy="611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0" name="Google Shape;170;p20"/>
          <p:cNvCxnSpPr/>
          <p:nvPr/>
        </p:nvCxnSpPr>
        <p:spPr>
          <a:xfrm flipH="1">
            <a:off x="2932075" y="3786875"/>
            <a:ext cx="2327100" cy="17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72" name="Google Shape;172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325" y="1638875"/>
            <a:ext cx="852598" cy="8326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0137" y="1713850"/>
            <a:ext cx="728700" cy="72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4" name="Google Shape;174;p20"/>
          <p:cNvSpPr txBox="1"/>
          <p:nvPr/>
        </p:nvSpPr>
        <p:spPr>
          <a:xfrm>
            <a:off x="1014525" y="2393488"/>
            <a:ext cx="380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Sending to </a:t>
            </a:r>
            <a:endParaRPr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  <a:endParaRPr sz="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7">
            <a:alphaModFix/>
          </a:blip>
          <a:srcRect r="63361" b="7097"/>
          <a:stretch/>
        </p:blipFill>
        <p:spPr>
          <a:xfrm>
            <a:off x="7291925" y="1670452"/>
            <a:ext cx="967500" cy="81423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9" name="Google Shape;169;p20"/>
          <p:cNvSpPr txBox="1"/>
          <p:nvPr/>
        </p:nvSpPr>
        <p:spPr>
          <a:xfrm>
            <a:off x="6871925" y="2455888"/>
            <a:ext cx="180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Framing</a:t>
            </a:r>
            <a:endParaRPr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8">
            <a:alphaModFix/>
          </a:blip>
          <a:srcRect b="17769"/>
          <a:stretch/>
        </p:blipFill>
        <p:spPr>
          <a:xfrm>
            <a:off x="7364225" y="3486548"/>
            <a:ext cx="822900" cy="7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7" name="Google Shape;177;p20"/>
          <p:cNvSpPr txBox="1"/>
          <p:nvPr/>
        </p:nvSpPr>
        <p:spPr>
          <a:xfrm>
            <a:off x="7009025" y="4353163"/>
            <a:ext cx="144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Denoising</a:t>
            </a:r>
            <a:endParaRPr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9">
            <a:alphaModFix/>
          </a:blip>
          <a:srcRect b="12998"/>
          <a:stretch/>
        </p:blipFill>
        <p:spPr>
          <a:xfrm>
            <a:off x="5650350" y="3514425"/>
            <a:ext cx="967500" cy="832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9" name="Google Shape;179;p20"/>
          <p:cNvCxnSpPr/>
          <p:nvPr/>
        </p:nvCxnSpPr>
        <p:spPr>
          <a:xfrm rot="10800000">
            <a:off x="6698088" y="3924388"/>
            <a:ext cx="585900" cy="10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" name="Google Shape;180;p20"/>
          <p:cNvSpPr txBox="1"/>
          <p:nvPr/>
        </p:nvSpPr>
        <p:spPr>
          <a:xfrm>
            <a:off x="4597200" y="4330438"/>
            <a:ext cx="307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 Generation</a:t>
            </a:r>
            <a:endParaRPr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8775" y="3200275"/>
            <a:ext cx="1717650" cy="992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p20"/>
          <p:cNvSpPr txBox="1"/>
          <p:nvPr/>
        </p:nvSpPr>
        <p:spPr>
          <a:xfrm>
            <a:off x="1283400" y="4192375"/>
            <a:ext cx="144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Displaying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510425" y="871375"/>
            <a:ext cx="284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5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Module</a:t>
            </a:r>
            <a:endParaRPr sz="2000" b="1">
              <a:solidFill>
                <a:srgbClr val="0053A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5673425" y="867950"/>
            <a:ext cx="284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53A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Module</a:t>
            </a:r>
            <a:endParaRPr sz="2000" b="1">
              <a:solidFill>
                <a:srgbClr val="0053A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3537"/>
            <a:ext cx="9144000" cy="57146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281991" y="103535"/>
            <a:ext cx="393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  <a:latin typeface="Times New Roman" panose="02020603050405020304" pitchFamily="18" charset="0"/>
                <a:ea typeface="Roboto Slab"/>
                <a:cs typeface="Times New Roman" panose="02020603050405020304" pitchFamily="18" charset="0"/>
                <a:sym typeface="Roboto Slab"/>
              </a:rPr>
              <a:t>Hardware Module</a:t>
            </a:r>
            <a:endParaRPr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4134916" y="3833859"/>
            <a:ext cx="595800" cy="626400"/>
          </a:xfrm>
          <a:prstGeom prst="lef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6443786" y="1428843"/>
            <a:ext cx="595800" cy="715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4220391" y="1428843"/>
            <a:ext cx="595800" cy="715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1996996" y="1428843"/>
            <a:ext cx="595800" cy="715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348491" y="1018751"/>
            <a:ext cx="1648500" cy="1535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Clinical Diaphragm</a:t>
            </a: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2578846" y="1018750"/>
            <a:ext cx="1648500" cy="1535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Microphone Embedded in Diaphragm</a:t>
            </a: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4809181" y="1018751"/>
            <a:ext cx="1726977" cy="1535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PCG Acquisition via Wire/Bluetooth Module</a:t>
            </a: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7039530" y="1018751"/>
            <a:ext cx="1648500" cy="153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Signal Processing using MATLAB</a:t>
            </a:r>
            <a:endParaRPr sz="17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4730659" y="3379205"/>
            <a:ext cx="1648500" cy="15357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Output From Signal Processing</a:t>
            </a: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2486416" y="3379206"/>
            <a:ext cx="1648500" cy="1535700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Printing in LCD via Arduino </a:t>
            </a:r>
            <a:endParaRPr sz="17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2" name="Google Shape;202;p21"/>
          <p:cNvSpPr/>
          <p:nvPr/>
        </p:nvSpPr>
        <p:spPr>
          <a:xfrm rot="10800000">
            <a:off x="6443730" y="2560207"/>
            <a:ext cx="1647300" cy="1844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60;p14"/>
          <p:cNvSpPr txBox="1"/>
          <p:nvPr/>
        </p:nvSpPr>
        <p:spPr>
          <a:xfrm>
            <a:off x="7126605" y="5143537"/>
            <a:ext cx="201739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EEE-426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50538" y="114153"/>
            <a:ext cx="57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1899</Words>
  <Application>Microsoft Office PowerPoint</Application>
  <PresentationFormat>On-screen Show (16:10)</PresentationFormat>
  <Paragraphs>476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Cambria Math</vt:lpstr>
      <vt:lpstr>Wingdings</vt:lpstr>
      <vt:lpstr>Calibri</vt:lpstr>
      <vt:lpstr>Harlow Solid Italic</vt:lpstr>
      <vt:lpstr>Courier New</vt:lpstr>
      <vt:lpstr>Times New Roman</vt:lpstr>
      <vt:lpstr>Arial Black</vt:lpstr>
      <vt:lpstr>Source Serif Pro</vt:lpstr>
      <vt:lpstr>Roboto Slab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Ahad Mamun</dc:creator>
  <cp:lastModifiedBy>1706027 - Md. Abdul Ahad Mamun</cp:lastModifiedBy>
  <cp:revision>45</cp:revision>
  <dcterms:modified xsi:type="dcterms:W3CDTF">2023-02-24T21:42:38Z</dcterms:modified>
</cp:coreProperties>
</file>